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28" r:id="rId3"/>
    <p:sldId id="315" r:id="rId4"/>
    <p:sldId id="321" r:id="rId5"/>
    <p:sldId id="322" r:id="rId6"/>
    <p:sldId id="323" r:id="rId7"/>
    <p:sldId id="324" r:id="rId8"/>
    <p:sldId id="326" r:id="rId9"/>
    <p:sldId id="327" r:id="rId10"/>
    <p:sldId id="32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46F1-C727-4091-BC12-AEB8AD4CE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0B315B-9E10-4931-A439-7E6019C60B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8BC10-E488-4A5C-A072-06B528F99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30A6-F35D-4F17-9DE6-A77FE767568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C36FC-4255-4708-B574-3A241CA46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E16C0-7E1C-40A7-BFF6-9C1DE6C3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8638-09E6-4B22-8BCE-977209B3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90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76111-6F58-48C4-9B4B-31D74118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5287B-7C54-4F81-BF89-E485DF7CC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F8E5F-0676-4055-84C1-453231A7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30A6-F35D-4F17-9DE6-A77FE767568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D219F-AAA7-41AD-BAA5-B5BF9CFBE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99979-5EED-4126-8DA1-9313C086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8638-09E6-4B22-8BCE-977209B3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9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44FDCD-6D25-44D1-B8BC-FF6395F5E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36D3D-A83C-45E2-AC89-2AE5C6A7E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E0B35-F7B2-4817-877E-0C5C77EF9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30A6-F35D-4F17-9DE6-A77FE767568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F07A-6008-4210-B3E5-23AAE81DE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A7F4B-0688-4DA9-9567-2C018E152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8638-09E6-4B22-8BCE-977209B3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12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9C5AC-8F30-4636-A567-FBC78DAAF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6D931-A060-4FFF-90C8-43E65FB8F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216BF-0205-4289-9036-6FDC0E53B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30A6-F35D-4F17-9DE6-A77FE767568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884AB-1098-4B5E-9103-74A84625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1050C-7678-4A84-A563-873566C15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8638-09E6-4B22-8BCE-977209B3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4F9B-6C2C-4FAB-9174-2F7F1B86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BA1D9-49F0-4B2C-997F-3D5445E81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2CDFD-B645-4596-AF9B-DABA063D9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30A6-F35D-4F17-9DE6-A77FE767568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13138-20A3-46A2-B276-89D1CB54C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F74D1-2E6B-4E91-B26C-4F429DF6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8638-09E6-4B22-8BCE-977209B3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37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0D986-B3E3-4468-AC67-99653D57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849E4-22F3-4A14-A7F1-44BC5FCD7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20F9AA-8C01-4C23-ACB6-FC0FC0B0B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1D0DF-BB7D-444B-8D08-61966CA90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30A6-F35D-4F17-9DE6-A77FE767568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BA148-FA36-49C7-AE04-6ACF2991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F6C17-70E6-4AF3-B6AC-5D82508A4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8638-09E6-4B22-8BCE-977209B3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0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C3EEE-BCD9-4BAF-BA10-29C3F7D8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51DA4-ADFB-4592-8A78-9549AED28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E2297-2F46-4A28-8A48-2C441A137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14CCEC-0EF8-418E-AC79-663E0E42F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56FF49-3170-43C0-9AB4-321255AB94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DE3648-9E7F-4466-B5A8-17ADB956F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30A6-F35D-4F17-9DE6-A77FE767568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ADEC37-4FAF-49B8-BE0A-DD4AFE517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E5409-A47F-41BB-AEC1-F0C4BC78E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8638-09E6-4B22-8BCE-977209B3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69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A69D-498F-401B-B11D-696DAB39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DA4C8A-8C4F-401A-8CE5-147171825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30A6-F35D-4F17-9DE6-A77FE767568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2333AD-D349-46C9-A52D-69B562AC0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31EE2-5497-4ED6-A50F-20F7337F6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8638-09E6-4B22-8BCE-977209B3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33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54CD6D-832C-4E76-AB0B-232BCB7F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30A6-F35D-4F17-9DE6-A77FE767568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ED9C24-8AC2-4C18-8271-D1D2F577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D053-E9A0-4F2D-90EA-B7D326DF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8638-09E6-4B22-8BCE-977209B3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9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8310A-03B7-4713-8404-1EE0656D8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F2A03-F10F-4BE9-A3C5-719D14A9C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D57AC8-840D-4742-9511-B971968EF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6E899-8DC8-4D99-AAE6-93EE695DF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30A6-F35D-4F17-9DE6-A77FE767568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F3343-5327-42DD-AE60-0954645EE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698C7-0A3A-4BAD-AB1E-098E7A44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8638-09E6-4B22-8BCE-977209B3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1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0008B-E619-40FD-948C-480B19C20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C147B6-A8F1-447E-BC27-2FE4E95A83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8FE72-F0C9-4486-A198-B478EF41F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9F62A-A83C-4DC3-B445-2B1E0429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30A6-F35D-4F17-9DE6-A77FE767568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FF344-4055-43BD-8A16-DAFF3C2F0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DE22C-5ADB-4255-A170-C50C2462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48638-09E6-4B22-8BCE-977209B3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13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2AACAE-DDC7-4C3B-B597-4E0B4371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1180D-194E-4161-A213-AA9E1F859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80EE2-E641-4F4A-B883-5DC79829A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D30A6-F35D-4F17-9DE6-A77FE767568D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005B8-2D00-43B8-BEC1-7B7C00D54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B896F-44A8-4A41-910C-3C7B4A508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48638-09E6-4B22-8BCE-977209B3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4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28842-B978-493A-A39D-35D48DF41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6" b="926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67AA1-3EF5-42E6-A383-D377653BA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49"/>
            <a:ext cx="10058400" cy="40600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dirty="0">
                <a:latin typeface="+mn-lt"/>
              </a:rPr>
              <a:t>A Primer to Creating Interactive Leaflet Maps in Shiny</a:t>
            </a:r>
            <a:br>
              <a:rPr lang="en-US" sz="5200" b="1" dirty="0">
                <a:latin typeface="+mn-lt"/>
              </a:rPr>
            </a:br>
            <a:br>
              <a:rPr lang="en-US" sz="5200" b="1" dirty="0">
                <a:latin typeface="+mn-lt"/>
              </a:rPr>
            </a:br>
            <a:r>
              <a:rPr lang="en-US" sz="5200" b="1" dirty="0">
                <a:latin typeface="+mn-lt"/>
              </a:rPr>
              <a:t> R Shiny Seminar Series</a:t>
            </a:r>
            <a:r>
              <a:rPr lang="en-US" sz="2400" b="1" dirty="0">
                <a:latin typeface="+mn-lt"/>
              </a:rPr>
              <a:t> </a:t>
            </a:r>
            <a:br>
              <a:rPr lang="en-US" sz="2400" b="1" dirty="0">
                <a:latin typeface="+mn-lt"/>
              </a:rPr>
            </a:br>
            <a:br>
              <a:rPr lang="en-US" sz="2400" b="1" dirty="0">
                <a:latin typeface="+mn-lt"/>
              </a:rPr>
            </a:br>
            <a:r>
              <a:rPr lang="en-US" sz="2400" b="0" i="0" dirty="0">
                <a:solidFill>
                  <a:srgbClr val="373737"/>
                </a:solidFill>
                <a:effectLst/>
                <a:latin typeface="Helvetica Neue"/>
              </a:rPr>
              <a:t>Ecological Forecasting Initiative </a:t>
            </a:r>
            <a:br>
              <a:rPr lang="en-US" sz="2400" b="0" i="0" dirty="0">
                <a:solidFill>
                  <a:srgbClr val="373737"/>
                </a:solidFill>
                <a:effectLst/>
                <a:latin typeface="Helvetica Neue"/>
              </a:rPr>
            </a:br>
            <a:r>
              <a:rPr lang="en-US" sz="2400" b="0" i="0" dirty="0">
                <a:solidFill>
                  <a:srgbClr val="373737"/>
                </a:solidFill>
                <a:effectLst/>
                <a:latin typeface="Helvetica Neue"/>
              </a:rPr>
              <a:t>Ecological Society of America Statistical Ecology Section</a:t>
            </a:r>
            <a:endParaRPr lang="en-US" sz="2400" b="1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FD356A-DD90-4A49-8415-80A2ECBE3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831166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/>
              <a:t>Thomas Connor, 9/14/2021</a:t>
            </a:r>
          </a:p>
        </p:txBody>
      </p:sp>
    </p:spTree>
    <p:extLst>
      <p:ext uri="{BB962C8B-B14F-4D97-AF65-F5344CB8AC3E}">
        <p14:creationId xmlns:p14="http://schemas.microsoft.com/office/powerpoint/2010/main" val="23422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16"/>
    </mc:Choice>
    <mc:Fallback xmlns="">
      <p:transition spd="slow" advTm="1162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3999-EC3F-40D8-B17F-56A6B816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 work through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BCEA2-FA8C-42E4-BDB6-7C199C30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study system</a:t>
            </a:r>
          </a:p>
          <a:p>
            <a:r>
              <a:rPr lang="en-US" dirty="0"/>
              <a:t>Simpler data and code</a:t>
            </a:r>
          </a:p>
          <a:p>
            <a:r>
              <a:rPr lang="en-US" dirty="0"/>
              <a:t>Starting with ‘base’ leaflet map and adding data/interactivity</a:t>
            </a:r>
          </a:p>
          <a:p>
            <a:r>
              <a:rPr lang="en-US" dirty="0"/>
              <a:t>Here we go!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A8E4E-BF1C-4DB0-9625-CA10C46E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3203405"/>
            <a:ext cx="61912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7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2"/>
    </mc:Choice>
    <mc:Fallback xmlns="">
      <p:transition spd="slow" advTm="3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A255E-502A-40BD-9C3A-7EA8EEF1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562"/>
            <a:ext cx="10515600" cy="1325563"/>
          </a:xfrm>
        </p:spPr>
        <p:txBody>
          <a:bodyPr/>
          <a:lstStyle/>
          <a:p>
            <a:r>
              <a:rPr lang="en-US" dirty="0"/>
              <a:t>Presentation overview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4B14D-6824-4BFA-B032-6C0D40842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136472" cy="4351338"/>
          </a:xfrm>
        </p:spPr>
        <p:txBody>
          <a:bodyPr/>
          <a:lstStyle/>
          <a:p>
            <a:r>
              <a:rPr lang="en-US" dirty="0"/>
              <a:t>Part 1: </a:t>
            </a:r>
          </a:p>
          <a:p>
            <a:pPr lvl="1"/>
            <a:r>
              <a:rPr lang="en-US" dirty="0"/>
              <a:t>Work with Karuk Tribe on elk habitat in Northern California</a:t>
            </a:r>
          </a:p>
          <a:p>
            <a:pPr lvl="1"/>
            <a:r>
              <a:rPr lang="en-US" dirty="0"/>
              <a:t>R Shiny app as a fire and wildlife management decision support tool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483489-1321-4B71-9D34-4B6FA3D3BCE5}"/>
              </a:ext>
            </a:extLst>
          </p:cNvPr>
          <p:cNvSpPr txBox="1">
            <a:spLocks/>
          </p:cNvSpPr>
          <p:nvPr/>
        </p:nvSpPr>
        <p:spPr>
          <a:xfrm>
            <a:off x="5882195" y="1253331"/>
            <a:ext cx="49840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Part 2: </a:t>
            </a:r>
          </a:p>
          <a:p>
            <a:pPr lvl="1"/>
            <a:r>
              <a:rPr lang="en-US" dirty="0"/>
              <a:t>Hands-on coding workshop building out a leaflet-based R Shiny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4A156-DFC6-4FAA-91E1-1F044B871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481" y="3673715"/>
            <a:ext cx="3491909" cy="2855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04D40-778D-4532-8402-170A47DD2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980" y="3251669"/>
            <a:ext cx="3491909" cy="327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0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23F3-681F-42A2-BBFF-9087736C3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889" y="79097"/>
            <a:ext cx="5136412" cy="1135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Elk in the Klamath</a:t>
            </a:r>
          </a:p>
        </p:txBody>
      </p:sp>
      <p:pic>
        <p:nvPicPr>
          <p:cNvPr id="25" name="Picture 24" descr="A river running through a forest&#10;&#10;Description automatically generated">
            <a:extLst>
              <a:ext uri="{FF2B5EF4-FFF2-40B4-BE49-F238E27FC236}">
                <a16:creationId xmlns:a16="http://schemas.microsoft.com/office/drawing/2014/main" id="{47E6854C-A42E-426F-9EE0-6A92F042EB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9" r="5421"/>
          <a:stretch/>
        </p:blipFill>
        <p:spPr>
          <a:xfrm>
            <a:off x="-2" y="10"/>
            <a:ext cx="5779884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E50E1-B7E1-4130-A6FC-CECC36786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337" y="1249184"/>
            <a:ext cx="5136412" cy="4393982"/>
          </a:xfrm>
        </p:spPr>
        <p:txBody>
          <a:bodyPr>
            <a:noAutofit/>
          </a:bodyPr>
          <a:lstStyle/>
          <a:p>
            <a:r>
              <a:rPr lang="en-US" dirty="0"/>
              <a:t>Extirpated in the 1800s, last elk in Siskiyou county lost in 1870s</a:t>
            </a:r>
          </a:p>
          <a:p>
            <a:r>
              <a:rPr lang="en-US" dirty="0"/>
              <a:t>Hunted extensively by settlers during the gold rush, and killed for crop depredation (</a:t>
            </a:r>
            <a:r>
              <a:rPr lang="en-US" dirty="0" err="1"/>
              <a:t>Toweil</a:t>
            </a:r>
            <a:r>
              <a:rPr lang="en-US" dirty="0"/>
              <a:t> and Thomas 2002)</a:t>
            </a:r>
          </a:p>
          <a:p>
            <a:r>
              <a:rPr lang="en-US" dirty="0"/>
              <a:t>Traditional indigenous fire management practices that produced favorable habitat conditions were also severely limited and eventually stopped in the mid 1800s (Higgins 1986)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256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215"/>
    </mc:Choice>
    <mc:Fallback xmlns="">
      <p:transition spd="slow" advTm="93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F891-3865-4753-B0E8-DBFD60D8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75509-DE10-4838-9249-730E3E8EE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174701E-D6CF-4B83-BBC1-88321EA36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18" y="-19878"/>
            <a:ext cx="11254399" cy="637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BD711F-08DB-45FC-80B2-49CC65617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548017" cy="20172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252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39"/>
    </mc:Choice>
    <mc:Fallback xmlns="">
      <p:transition spd="slow" advTm="70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00052-22D0-40B1-88E1-97E35D6BE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82" y="167791"/>
            <a:ext cx="10515600" cy="1325563"/>
          </a:xfrm>
        </p:spPr>
        <p:txBody>
          <a:bodyPr/>
          <a:lstStyle/>
          <a:p>
            <a:r>
              <a:rPr lang="en-US" dirty="0"/>
              <a:t>What are the effects of burn treatments on elk habitat?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5812F-03BD-410D-A967-3D8844CBF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145" y="1776320"/>
            <a:ext cx="6504295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Fit species distribution model (SDM, maxent) to elk scat collected in 2018</a:t>
            </a:r>
          </a:p>
          <a:p>
            <a:pPr lvl="1"/>
            <a:r>
              <a:rPr lang="en-US" dirty="0"/>
              <a:t>Habitat variables consisting of vegetation cover data</a:t>
            </a:r>
          </a:p>
          <a:p>
            <a:r>
              <a:rPr lang="en-US" dirty="0"/>
              <a:t>Predicted elk habitat suitability in 2013 and 2018 using SDM and measured change</a:t>
            </a:r>
          </a:p>
          <a:p>
            <a:r>
              <a:rPr lang="en-US" dirty="0"/>
              <a:t>Fit spatial autoregressive model predicting change in elk habitat based on burn treatments in each year and control variables (elevation, terrain ruggedness, aspect)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682FFE-8122-495C-848A-E4A0948DDBD2}"/>
              </a:ext>
            </a:extLst>
          </p:cNvPr>
          <p:cNvSpPr txBox="1"/>
          <p:nvPr/>
        </p:nvSpPr>
        <p:spPr>
          <a:xfrm>
            <a:off x="9898242" y="3839089"/>
            <a:ext cx="283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Broadcast burn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575FA7-69E1-48A5-9CB8-AEB3B5D8F2DB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9195938" y="3839089"/>
            <a:ext cx="70230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63F1DBF-513D-4FFF-A326-71F2D9C07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103" y="830572"/>
            <a:ext cx="4234755" cy="3008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124CDB-A7F1-4B6C-994E-C83158A8C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620" y="4208421"/>
            <a:ext cx="4219575" cy="22288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E99137-EE9D-4397-A823-A0BE891C84E9}"/>
              </a:ext>
            </a:extLst>
          </p:cNvPr>
          <p:cNvSpPr txBox="1"/>
          <p:nvPr/>
        </p:nvSpPr>
        <p:spPr>
          <a:xfrm>
            <a:off x="7777578" y="6437271"/>
            <a:ext cx="283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Handpile</a:t>
            </a:r>
            <a:r>
              <a:rPr lang="en-US" dirty="0"/>
              <a:t> burn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0E56A3-6332-43FC-AFEA-D8721047724B}"/>
              </a:ext>
            </a:extLst>
          </p:cNvPr>
          <p:cNvCxnSpPr>
            <a:cxnSpLocks/>
          </p:cNvCxnSpPr>
          <p:nvPr/>
        </p:nvCxnSpPr>
        <p:spPr>
          <a:xfrm flipV="1">
            <a:off x="9195937" y="6437271"/>
            <a:ext cx="1147295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4531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567"/>
    </mc:Choice>
    <mc:Fallback xmlns="">
      <p:transition spd="slow" advTm="254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7A867-BF26-439E-9605-440E52BA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Prescribed burns based on Karuk TEK maximize elk habitat increases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D31A9-091B-463C-92BE-6D8784474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91" y="1825625"/>
            <a:ext cx="10515600" cy="4351338"/>
          </a:xfrm>
        </p:spPr>
        <p:txBody>
          <a:bodyPr/>
          <a:lstStyle/>
          <a:p>
            <a:r>
              <a:rPr lang="en-US" dirty="0"/>
              <a:t>Generally, broadcast burns were best for increasing elk habitat, with repeated broadcast burns even better</a:t>
            </a:r>
          </a:p>
          <a:p>
            <a:r>
              <a:rPr lang="en-US" dirty="0"/>
              <a:t>Just treating a site with jackpot/</a:t>
            </a:r>
            <a:r>
              <a:rPr lang="en-US" dirty="0" err="1"/>
              <a:t>handpile</a:t>
            </a:r>
            <a:r>
              <a:rPr lang="en-US" dirty="0"/>
              <a:t> burns had a negative effect</a:t>
            </a:r>
          </a:p>
          <a:p>
            <a:r>
              <a:rPr lang="en-US" dirty="0"/>
              <a:t>However, mixed jackpot/</a:t>
            </a:r>
            <a:r>
              <a:rPr lang="en-US" dirty="0" err="1"/>
              <a:t>handpile</a:t>
            </a:r>
            <a:r>
              <a:rPr lang="en-US" dirty="0"/>
              <a:t>                                                                           burn with multiyear broadcast burns                                                                                                    had the highest positive effect on                                                                               elk habitat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876845-DE9B-43A1-BB44-9571C5990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732" y="3193576"/>
            <a:ext cx="4835796" cy="36644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943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19"/>
    </mc:Choice>
    <mc:Fallback xmlns="">
      <p:transition spd="slow" advTm="65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84F6-B8DD-465A-9314-1EC5DE3D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162"/>
            <a:ext cx="10515600" cy="1325563"/>
          </a:xfrm>
        </p:spPr>
        <p:txBody>
          <a:bodyPr/>
          <a:lstStyle/>
          <a:p>
            <a:r>
              <a:rPr lang="en-US" dirty="0"/>
              <a:t>How might we apply these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CCF2D-B0F1-4D0B-A173-F8EAEF9B3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73" y="1580322"/>
            <a:ext cx="6270896" cy="5705059"/>
          </a:xfrm>
        </p:spPr>
        <p:txBody>
          <a:bodyPr>
            <a:normAutofit/>
          </a:bodyPr>
          <a:lstStyle/>
          <a:p>
            <a:r>
              <a:rPr lang="en-US" dirty="0"/>
              <a:t>Given our study’s timeframe of five years, we can predict the effects of a multiyear prescribed burn treatment plan on elk habitat five years from now </a:t>
            </a:r>
          </a:p>
          <a:p>
            <a:r>
              <a:rPr lang="en-US" dirty="0"/>
              <a:t>It is time intensive to learn the R environment, code different treatment plans, and predict their effects (even for the study authors!)</a:t>
            </a:r>
          </a:p>
          <a:p>
            <a:r>
              <a:rPr lang="en-US" dirty="0"/>
              <a:t>A shiny app allows users to examine the predicted effects of prescribed burn treatment plans in a rapid and easy-to-comprehend way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60C57-709B-439A-A19D-C62787C1F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756" y="1580322"/>
            <a:ext cx="5752358" cy="47044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004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74"/>
    </mc:Choice>
    <mc:Fallback xmlns="">
      <p:transition spd="slow" advTm="100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EAEC-B826-43AF-8E24-7516FE53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Shiny App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9941A-1532-4F5F-8D17-D9020A078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77CA5-E2FD-4C23-8E5B-D28F96ADC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9186"/>
            <a:ext cx="10515600" cy="527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94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7A95-A7FB-4CB1-AA62-B25627F32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0F53E-76D4-4F95-8AE3-7E6612BAB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25" y="1328643"/>
            <a:ext cx="6297853" cy="4351338"/>
          </a:xfrm>
        </p:spPr>
        <p:txBody>
          <a:bodyPr/>
          <a:lstStyle/>
          <a:p>
            <a:r>
              <a:rPr lang="en-US" dirty="0"/>
              <a:t>Open source </a:t>
            </a:r>
            <a:r>
              <a:rPr lang="en-US" dirty="0" err="1"/>
              <a:t>javascript</a:t>
            </a:r>
            <a:r>
              <a:rPr lang="en-US" dirty="0"/>
              <a:t> mapping software</a:t>
            </a:r>
          </a:p>
          <a:p>
            <a:r>
              <a:rPr lang="en-US" dirty="0"/>
              <a:t>NYT, Washington Post, </a:t>
            </a:r>
            <a:r>
              <a:rPr lang="en-US" dirty="0" err="1"/>
              <a:t>mapbox</a:t>
            </a:r>
            <a:r>
              <a:rPr lang="en-US" dirty="0"/>
              <a:t> use leaflet</a:t>
            </a:r>
          </a:p>
          <a:p>
            <a:r>
              <a:rPr lang="en-US" dirty="0"/>
              <a:t>Great functionality within R and R shiny</a:t>
            </a:r>
          </a:p>
          <a:p>
            <a:r>
              <a:rPr lang="en-US" dirty="0"/>
              <a:t>A great resource: https://rstudio.github.io/leaflet/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7FF80-86F1-4009-81A0-B71F85E98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78" y="1289202"/>
            <a:ext cx="5415297" cy="3164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AF54E-A688-484E-BCD4-B84BD2135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47" y="4437509"/>
            <a:ext cx="6134100" cy="226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0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6|16.4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1.2|34.1|37.4|8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7.7|16.7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0.1|38.2|21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2235</TotalTime>
  <Words>421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 Neue</vt:lpstr>
      <vt:lpstr>Office Theme</vt:lpstr>
      <vt:lpstr>A Primer to Creating Interactive Leaflet Maps in Shiny   R Shiny Seminar Series   Ecological Forecasting Initiative  Ecological Society of America Statistical Ecology Section</vt:lpstr>
      <vt:lpstr>Presentation overview </vt:lpstr>
      <vt:lpstr>Elk in the Klamath</vt:lpstr>
      <vt:lpstr>PowerPoint Presentation</vt:lpstr>
      <vt:lpstr>What are the effects of burn treatments on elk habitat?</vt:lpstr>
      <vt:lpstr>Prescribed burns based on Karuk TEK maximize elk habitat increases</vt:lpstr>
      <vt:lpstr>How might we apply these results?</vt:lpstr>
      <vt:lpstr>R Shiny App overview</vt:lpstr>
      <vt:lpstr>Leaflet</vt:lpstr>
      <vt:lpstr>Shiny app work through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Elk research and management in the Karuk’s indigenous territory  Presentation to Brashares Lab</dc:title>
  <dc:creator>Thomas Connor</dc:creator>
  <cp:lastModifiedBy>Connor, Thomas</cp:lastModifiedBy>
  <cp:revision>10</cp:revision>
  <dcterms:created xsi:type="dcterms:W3CDTF">2021-03-02T02:43:24Z</dcterms:created>
  <dcterms:modified xsi:type="dcterms:W3CDTF">2021-09-13T16:39:15Z</dcterms:modified>
</cp:coreProperties>
</file>